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65" r:id="rId2"/>
    <p:sldId id="285" r:id="rId3"/>
    <p:sldId id="272" r:id="rId4"/>
    <p:sldId id="273" r:id="rId5"/>
    <p:sldId id="274" r:id="rId6"/>
    <p:sldId id="275" r:id="rId7"/>
    <p:sldId id="276" r:id="rId8"/>
    <p:sldId id="277" r:id="rId9"/>
    <p:sldId id="286" r:id="rId10"/>
    <p:sldId id="287" r:id="rId11"/>
    <p:sldId id="278" r:id="rId12"/>
    <p:sldId id="279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288" r:id="rId21"/>
    <p:sldId id="280" r:id="rId22"/>
    <p:sldId id="281" r:id="rId23"/>
    <p:sldId id="282" r:id="rId24"/>
    <p:sldId id="283" r:id="rId25"/>
    <p:sldId id="284" r:id="rId26"/>
    <p:sldId id="289" r:id="rId27"/>
    <p:sldId id="290" r:id="rId28"/>
    <p:sldId id="291" r:id="rId29"/>
    <p:sldId id="292" r:id="rId30"/>
    <p:sldId id="293" r:id="rId31"/>
    <p:sldId id="294" r:id="rId32"/>
    <p:sldId id="311" r:id="rId33"/>
    <p:sldId id="318" r:id="rId34"/>
    <p:sldId id="320" r:id="rId35"/>
    <p:sldId id="323" r:id="rId36"/>
    <p:sldId id="324" r:id="rId37"/>
    <p:sldId id="321" r:id="rId38"/>
    <p:sldId id="322" r:id="rId39"/>
    <p:sldId id="312" r:id="rId40"/>
    <p:sldId id="317" r:id="rId41"/>
    <p:sldId id="295" r:id="rId42"/>
    <p:sldId id="296" r:id="rId43"/>
    <p:sldId id="315" r:id="rId44"/>
    <p:sldId id="316" r:id="rId45"/>
    <p:sldId id="297" r:id="rId46"/>
    <p:sldId id="298" r:id="rId47"/>
    <p:sldId id="313" r:id="rId48"/>
    <p:sldId id="314" r:id="rId49"/>
    <p:sldId id="299" r:id="rId5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818"/>
    <a:srgbClr val="ED4500"/>
    <a:srgbClr val="98AB42"/>
    <a:srgbClr val="569EC6"/>
    <a:srgbClr val="B83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6" autoAdjust="0"/>
    <p:restoredTop sz="86411"/>
  </p:normalViewPr>
  <p:slideViewPr>
    <p:cSldViewPr>
      <p:cViewPr>
        <p:scale>
          <a:sx n="130" d="100"/>
          <a:sy n="130" d="100"/>
        </p:scale>
        <p:origin x="448" y="2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57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58359-8AF9-42E6-95DA-28B4C0D24F6E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73F2B-3B15-489E-8BBB-E3EDF5CB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1E3C-25FA-4BA9-80C8-CAFB5A2F9DF0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E4459-2F9E-477D-A60A-44A2DA343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4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75816" y="477962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81685" y="340219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119678" y="269049"/>
            <a:ext cx="1525422" cy="1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6789119" y="4455497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318768" y="4638877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912870" y="4768688"/>
            <a:ext cx="1398944" cy="10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刷痕banner矢量素材02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617" t="6208" r="2617" b="72617"/>
          <a:stretch>
            <a:fillRect/>
          </a:stretch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pic>
        <p:nvPicPr>
          <p:cNvPr id="3" name="图片 2" descr="刷痕banner矢量素材02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617" t="22177" r="2617" b="75047"/>
          <a:stretch>
            <a:fillRect/>
          </a:stretch>
        </p:blipFill>
        <p:spPr>
          <a:xfrm flipV="1">
            <a:off x="0" y="5061223"/>
            <a:ext cx="9144000" cy="82277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539552" y="106852"/>
            <a:ext cx="7149480" cy="493167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Picture 3" descr="C:\Users\Administrator\Desktop\logo_透明底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674"/>
            <a:ext cx="808856" cy="3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Administrator\Downloads\水印单个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3" y="1701461"/>
            <a:ext cx="8666949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39552" y="555526"/>
            <a:ext cx="74168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FF00"/>
                </a:solidFill>
              </a:rPr>
              <a:t>商业图使用说明</a:t>
            </a:r>
            <a:endParaRPr lang="en-US" altLang="zh-CN" sz="3200" dirty="0">
              <a:solidFill>
                <a:srgbClr val="FFFF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本设计作品中所使用的图片来源于以下网站（图片链接见本页备注），以下网站均有声明：图片为免费无版权图片，并且可以供个人和商业使用，如需确认版权情况，可查看该网站图片版权声明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39552" y="343584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本作品使用的免费无版权图片链接地址列表：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" y="0"/>
            <a:ext cx="913819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5" r:id="rId3"/>
    <p:sldLayoutId id="2147483661" r:id="rId4"/>
    <p:sldLayoutId id="2147483659" r:id="rId5"/>
    <p:sldLayoutId id="2147483662" r:id="rId6"/>
    <p:sldLayoutId id="2147483660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ohn00@mail.com" TargetMode="External"/><Relationship Id="rId4" Type="http://schemas.openxmlformats.org/officeDocument/2006/relationships/hyperlink" Target="mailto:johnnybravo@mail.com" TargetMode="External"/><Relationship Id="rId5" Type="http://schemas.openxmlformats.org/officeDocument/2006/relationships/hyperlink" Target="mailto:john_newyork@mail.com" TargetMode="External"/><Relationship Id="rId6" Type="http://schemas.openxmlformats.org/officeDocument/2006/relationships/hyperlink" Target="mailto:mary@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ohnsmith@mail.co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john00@mail.com" TargetMode="External"/><Relationship Id="rId4" Type="http://schemas.openxmlformats.org/officeDocument/2006/relationships/hyperlink" Target="mailto:johnnybravo@mail.com" TargetMode="External"/><Relationship Id="rId5" Type="http://schemas.openxmlformats.org/officeDocument/2006/relationships/hyperlink" Target="mailto:john_newyork@mail.com" TargetMode="External"/><Relationship Id="rId6" Type="http://schemas.openxmlformats.org/officeDocument/2006/relationships/hyperlink" Target="mailto:mary@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ohnsmith@mail.com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1752" y="2918653"/>
            <a:ext cx="38022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关注 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Xcode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即可获得热腾腾的高频题解析视频、面试技巧及准备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tips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、北美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就业咨询等干货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一对一实习或工作信息咨询服务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一对一面试能力评定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修改简历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Mock  interview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强化训练服务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" y="0"/>
            <a:ext cx="7929128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0"/>
            <a:ext cx="4198006" cy="23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" y="2067694"/>
            <a:ext cx="9144000" cy="22553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84514" y="915566"/>
            <a:ext cx="199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Guice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00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32"/>
            <a:ext cx="9144000" cy="506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239"/>
            <a:ext cx="9144000" cy="45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608" y="1419622"/>
            <a:ext cx="69557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Multiple</a:t>
            </a:r>
            <a:r>
              <a:rPr lang="zh-CN" alt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CN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Times</a:t>
            </a:r>
          </a:p>
          <a:p>
            <a:pPr algn="ctr"/>
            <a:r>
              <a:rPr lang="en-US" altLang="zh-CN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=&gt;</a:t>
            </a:r>
            <a:r>
              <a:rPr lang="zh-CN" alt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CN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Keep</a:t>
            </a:r>
            <a:r>
              <a:rPr lang="zh-CN" alt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CN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track</a:t>
            </a:r>
            <a:r>
              <a:rPr lang="zh-CN" alt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CN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of</a:t>
            </a:r>
            <a:r>
              <a:rPr lang="zh-CN" altLang="en-US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CN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state</a:t>
            </a:r>
            <a:endParaRPr lang="en-US" altLang="zh-CN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83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487"/>
            <a:ext cx="9144000" cy="45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/>
          </p:cNvSpPr>
          <p:nvPr/>
        </p:nvSpPr>
        <p:spPr>
          <a:xfrm>
            <a:off x="2109470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B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3" name="Shape 2"/>
          <p:cNvSpPr>
            <a:spLocks/>
          </p:cNvSpPr>
          <p:nvPr/>
        </p:nvSpPr>
        <p:spPr>
          <a:xfrm>
            <a:off x="674306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4" name="Shape 3"/>
          <p:cNvSpPr>
            <a:spLocks/>
          </p:cNvSpPr>
          <p:nvPr/>
        </p:nvSpPr>
        <p:spPr>
          <a:xfrm>
            <a:off x="6139180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5" name="Shape 4"/>
          <p:cNvSpPr>
            <a:spLocks/>
          </p:cNvSpPr>
          <p:nvPr/>
        </p:nvSpPr>
        <p:spPr>
          <a:xfrm>
            <a:off x="270192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6" name="Shape 5"/>
          <p:cNvSpPr>
            <a:spLocks/>
          </p:cNvSpPr>
          <p:nvPr/>
        </p:nvSpPr>
        <p:spPr>
          <a:xfrm>
            <a:off x="3294380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7" name="Shape 6"/>
          <p:cNvSpPr>
            <a:spLocks/>
          </p:cNvSpPr>
          <p:nvPr/>
        </p:nvSpPr>
        <p:spPr>
          <a:xfrm>
            <a:off x="387540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C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8" name="Shape 7"/>
          <p:cNvSpPr>
            <a:spLocks/>
          </p:cNvSpPr>
          <p:nvPr/>
        </p:nvSpPr>
        <p:spPr>
          <a:xfrm>
            <a:off x="440880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C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9" name="Shape 8"/>
          <p:cNvSpPr>
            <a:spLocks/>
          </p:cNvSpPr>
          <p:nvPr/>
        </p:nvSpPr>
        <p:spPr>
          <a:xfrm>
            <a:off x="498919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D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555815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B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11" name="Shape 10"/>
          <p:cNvSpPr>
            <a:spLocks/>
          </p:cNvSpPr>
          <p:nvPr/>
        </p:nvSpPr>
        <p:spPr>
          <a:xfrm>
            <a:off x="1540510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19872" y="627534"/>
            <a:ext cx="2223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Buffer</a:t>
            </a:r>
            <a:endParaRPr lang="en-US" altLang="zh-CN" sz="54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64574" y="4128495"/>
            <a:ext cx="74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offset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49245" y="2455350"/>
            <a:ext cx="0" cy="152912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5400000">
            <a:off x="3676883" y="1545290"/>
            <a:ext cx="385030" cy="2239593"/>
          </a:xfrm>
          <a:prstGeom prst="rightBrace">
            <a:avLst>
              <a:gd name="adj1" fmla="val 67705"/>
              <a:gd name="adj2" fmla="val 50000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42158" y="2813374"/>
            <a:ext cx="1736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bytes</a:t>
            </a:r>
          </a:p>
          <a:p>
            <a:r>
              <a:rPr lang="en-US" altLang="zh-CN" dirty="0"/>
              <a:t>c</a:t>
            </a:r>
            <a:r>
              <a:rPr lang="en-US" altLang="zh-CN" dirty="0" smtClean="0"/>
              <a:t>opied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dest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20" name="Right Brace 19"/>
          <p:cNvSpPr/>
          <p:nvPr/>
        </p:nvSpPr>
        <p:spPr>
          <a:xfrm rot="5400000">
            <a:off x="4536356" y="1552094"/>
            <a:ext cx="385030" cy="3958538"/>
          </a:xfrm>
          <a:prstGeom prst="rightBrace">
            <a:avLst>
              <a:gd name="adj1" fmla="val 67705"/>
              <a:gd name="adj2" fmla="val 50000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07760" y="3676359"/>
            <a:ext cx="27751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sz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bytes read this </a:t>
            </a:r>
            <a:r>
              <a:rPr lang="en-US" altLang="zh-CN" dirty="0" smtClean="0"/>
              <a:t>time</a:t>
            </a:r>
          </a:p>
          <a:p>
            <a:endParaRPr lang="en-US" dirty="0"/>
          </a:p>
          <a:p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them,</a:t>
            </a:r>
            <a:endParaRPr lang="en-US" altLang="zh-CN" dirty="0"/>
          </a:p>
          <a:p>
            <a:r>
              <a:rPr lang="en-US" altLang="zh-CN" dirty="0" smtClean="0"/>
              <a:t>limited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endParaRPr lang="en-US" dirty="0"/>
          </a:p>
        </p:txBody>
      </p:sp>
      <p:sp>
        <p:nvSpPr>
          <p:cNvPr id="22" name="Shape 4"/>
          <p:cNvSpPr>
            <a:spLocks/>
          </p:cNvSpPr>
          <p:nvPr/>
        </p:nvSpPr>
        <p:spPr>
          <a:xfrm>
            <a:off x="7312025" y="1718309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23" name="Shape 4"/>
          <p:cNvSpPr>
            <a:spLocks/>
          </p:cNvSpPr>
          <p:nvPr/>
        </p:nvSpPr>
        <p:spPr>
          <a:xfrm>
            <a:off x="7894142" y="1718309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24" name="Right Brace 23"/>
          <p:cNvSpPr/>
          <p:nvPr/>
        </p:nvSpPr>
        <p:spPr>
          <a:xfrm rot="5400000">
            <a:off x="5671247" y="1820710"/>
            <a:ext cx="385030" cy="1688756"/>
          </a:xfrm>
          <a:prstGeom prst="rightBrace">
            <a:avLst>
              <a:gd name="adj1" fmla="val 67705"/>
              <a:gd name="adj2" fmla="val 50000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311806" y="2824744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ufsize</a:t>
            </a:r>
            <a:endParaRPr lang="en-US" altLang="zh-CN" dirty="0" smtClean="0"/>
          </a:p>
          <a:p>
            <a:r>
              <a:rPr lang="en-US" altLang="zh-CN" dirty="0"/>
              <a:t>l</a:t>
            </a:r>
            <a:r>
              <a:rPr lang="en-US" altLang="zh-CN" dirty="0" smtClean="0"/>
              <a:t>eftover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/>
          </p:cNvSpPr>
          <p:nvPr/>
        </p:nvSpPr>
        <p:spPr>
          <a:xfrm>
            <a:off x="2109470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B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3" name="Shape 2"/>
          <p:cNvSpPr>
            <a:spLocks/>
          </p:cNvSpPr>
          <p:nvPr/>
        </p:nvSpPr>
        <p:spPr>
          <a:xfrm>
            <a:off x="674306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4" name="Shape 3"/>
          <p:cNvSpPr>
            <a:spLocks/>
          </p:cNvSpPr>
          <p:nvPr/>
        </p:nvSpPr>
        <p:spPr>
          <a:xfrm>
            <a:off x="6139180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5" name="Shape 4"/>
          <p:cNvSpPr>
            <a:spLocks/>
          </p:cNvSpPr>
          <p:nvPr/>
        </p:nvSpPr>
        <p:spPr>
          <a:xfrm>
            <a:off x="270192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6" name="Shape 5"/>
          <p:cNvSpPr>
            <a:spLocks/>
          </p:cNvSpPr>
          <p:nvPr/>
        </p:nvSpPr>
        <p:spPr>
          <a:xfrm>
            <a:off x="3294380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7" name="Shape 6"/>
          <p:cNvSpPr>
            <a:spLocks/>
          </p:cNvSpPr>
          <p:nvPr/>
        </p:nvSpPr>
        <p:spPr>
          <a:xfrm>
            <a:off x="387540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C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8" name="Shape 7"/>
          <p:cNvSpPr>
            <a:spLocks/>
          </p:cNvSpPr>
          <p:nvPr/>
        </p:nvSpPr>
        <p:spPr>
          <a:xfrm>
            <a:off x="440880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C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9" name="Shape 8"/>
          <p:cNvSpPr>
            <a:spLocks/>
          </p:cNvSpPr>
          <p:nvPr/>
        </p:nvSpPr>
        <p:spPr>
          <a:xfrm>
            <a:off x="498919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D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5558155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B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11" name="Shape 10"/>
          <p:cNvSpPr>
            <a:spLocks/>
          </p:cNvSpPr>
          <p:nvPr/>
        </p:nvSpPr>
        <p:spPr>
          <a:xfrm>
            <a:off x="1540510" y="1718310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58209" y="627534"/>
            <a:ext cx="3147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Next</a:t>
            </a:r>
            <a:r>
              <a:rPr lang="zh-CN" alt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Call</a:t>
            </a:r>
            <a:endParaRPr lang="en-US" altLang="zh-C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27135" y="4083120"/>
            <a:ext cx="74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offset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311806" y="2409975"/>
            <a:ext cx="0" cy="152912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hape 4"/>
          <p:cNvSpPr>
            <a:spLocks/>
          </p:cNvSpPr>
          <p:nvPr/>
        </p:nvSpPr>
        <p:spPr>
          <a:xfrm>
            <a:off x="7312025" y="1718309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23" name="Shape 4"/>
          <p:cNvSpPr>
            <a:spLocks/>
          </p:cNvSpPr>
          <p:nvPr/>
        </p:nvSpPr>
        <p:spPr>
          <a:xfrm>
            <a:off x="7894142" y="1718309"/>
            <a:ext cx="568960" cy="569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Segoe UI" charset="0"/>
              </a:rPr>
              <a:t>A</a:t>
            </a:r>
            <a:endParaRPr lang="ko-KR" altLang="en-US" sz="1800" b="0" cap="none" dirty="0" smtClean="0">
              <a:latin typeface="Calibri" charset="0"/>
              <a:ea typeface="Segoe UI" charset="0"/>
            </a:endParaRPr>
          </a:p>
        </p:txBody>
      </p:sp>
      <p:sp>
        <p:nvSpPr>
          <p:cNvPr id="24" name="Right Brace 23"/>
          <p:cNvSpPr/>
          <p:nvPr/>
        </p:nvSpPr>
        <p:spPr>
          <a:xfrm rot="5400000">
            <a:off x="5671247" y="1820710"/>
            <a:ext cx="385030" cy="1688756"/>
          </a:xfrm>
          <a:prstGeom prst="rightBrace">
            <a:avLst>
              <a:gd name="adj1" fmla="val 67705"/>
              <a:gd name="adj2" fmla="val 50000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311806" y="2824744"/>
            <a:ext cx="1556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ufsize</a:t>
            </a:r>
            <a:endParaRPr lang="en-US" altLang="zh-CN" dirty="0" smtClean="0"/>
          </a:p>
          <a:p>
            <a:r>
              <a:rPr lang="en-US" altLang="zh-CN" dirty="0"/>
              <a:t>l</a:t>
            </a:r>
            <a:r>
              <a:rPr lang="en-US" altLang="zh-CN" dirty="0" smtClean="0"/>
              <a:t>eftover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4551" y="843558"/>
            <a:ext cx="595547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Variation:</a:t>
            </a:r>
          </a:p>
          <a:p>
            <a:pPr algn="ctr"/>
            <a:r>
              <a:rPr lang="en-US" altLang="zh-C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</a:t>
            </a:r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ead4</a:t>
            </a:r>
            <a:r>
              <a:rPr lang="zh-CN" alt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return</a:t>
            </a:r>
            <a:r>
              <a:rPr lang="en-US" altLang="zh-CN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</a:p>
          <a:p>
            <a:pPr algn="ctr"/>
            <a:r>
              <a:rPr lang="en-US" altLang="zh-C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tring</a:t>
            </a:r>
            <a:r>
              <a:rPr lang="zh-CN" alt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or</a:t>
            </a:r>
            <a:r>
              <a:rPr lang="zh-CN" alt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CN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bytes</a:t>
            </a:r>
          </a:p>
          <a:p>
            <a:pPr algn="ctr"/>
            <a:r>
              <a:rPr lang="en-US" altLang="zh-C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r>
              <a:rPr lang="en-US" altLang="zh-CN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nstead</a:t>
            </a:r>
            <a:r>
              <a:rPr lang="zh-CN" alt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CN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of</a:t>
            </a:r>
            <a:r>
              <a:rPr lang="zh-CN" alt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CN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integer</a:t>
            </a:r>
            <a:endParaRPr lang="en-US" altLang="zh-C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20027" y="1347614"/>
            <a:ext cx="1107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FB</a:t>
            </a:r>
            <a:endParaRPr lang="en-US" altLang="zh-CN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78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27837"/>
            <a:ext cx="7724553" cy="45771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15816" y="483518"/>
            <a:ext cx="51845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String</a:t>
            </a:r>
            <a:r>
              <a:rPr lang="zh-CN" altLang="en-US" sz="3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3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read4String();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76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109033"/>
            <a:ext cx="6737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想进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的刷题群，请加老师微信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singerdmx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他会拉你进群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utoShape 2" descr="http://mmbiz.qpic.cn/mmbiz_png/4g8gMp5OMibAIXfDBwMv5ZQHDExQBFPt5bV2ugWXoBsJW657VL5xuwM7MZhCqIuPdqP6zicDeglmTW4hSxGh3qHQ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323528" y="12035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43050"/>
            <a:ext cx="8128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1482" y="2110085"/>
            <a:ext cx="3801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Union</a:t>
            </a:r>
            <a:r>
              <a:rPr lang="zh-CN" alt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altLang="zh-CN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Find</a:t>
            </a:r>
            <a:endParaRPr lang="en-US" altLang="zh-CN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19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660400"/>
            <a:ext cx="5842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406400"/>
            <a:ext cx="7366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0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374650"/>
            <a:ext cx="6845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7350"/>
            <a:ext cx="6858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69900"/>
            <a:ext cx="7010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01650"/>
            <a:ext cx="68707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412750"/>
            <a:ext cx="69723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6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00050"/>
            <a:ext cx="6819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457200"/>
            <a:ext cx="7226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00"/>
            <a:ext cx="9144000" cy="46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15" y="0"/>
            <a:ext cx="78811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3478"/>
            <a:ext cx="80972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26" y="0"/>
            <a:ext cx="38413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1275606"/>
            <a:ext cx="691727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</a:t>
            </a:r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mr-IN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…</a:t>
            </a:r>
            <a:endParaRPr lang="en-US" altLang="zh-CN" sz="5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Not</a:t>
            </a:r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always</a:t>
            </a:r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numbers</a:t>
            </a:r>
            <a:endParaRPr lang="en-US" altLang="zh-C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08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11760" y="195486"/>
            <a:ext cx="4185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www.jianshu.com</a:t>
            </a:r>
            <a:r>
              <a:rPr lang="en-US" dirty="0"/>
              <a:t>/p/04ca0fc1afab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564818"/>
            <a:ext cx="4704609" cy="42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89" y="0"/>
            <a:ext cx="4992221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61113" y="1563638"/>
            <a:ext cx="381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</a:t>
            </a:r>
            <a:r>
              <a:rPr lang="en-US" dirty="0" err="1"/>
              <a:t>www.jkeabc.com</a:t>
            </a:r>
            <a:r>
              <a:rPr lang="en-US" dirty="0"/>
              <a:t>/244620.html</a:t>
            </a:r>
          </a:p>
        </p:txBody>
      </p:sp>
    </p:spTree>
    <p:extLst>
      <p:ext uri="{BB962C8B-B14F-4D97-AF65-F5344CB8AC3E}">
        <p14:creationId xmlns:p14="http://schemas.microsoft.com/office/powerpoint/2010/main" val="4610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15" y="0"/>
            <a:ext cx="52657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464" y="0"/>
            <a:ext cx="3943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8" y="0"/>
            <a:ext cx="45848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3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1419622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pairs = [["great", "good"], ["fine", "good"], ["</a:t>
            </a:r>
            <a:r>
              <a:rPr lang="en-US" dirty="0" err="1"/>
              <a:t>acting","drama</a:t>
            </a:r>
            <a:r>
              <a:rPr lang="en-US" dirty="0"/>
              <a:t>"], ["</a:t>
            </a:r>
            <a:r>
              <a:rPr lang="en-US" dirty="0" err="1"/>
              <a:t>skills","talent</a:t>
            </a:r>
            <a:r>
              <a:rPr lang="en-US" dirty="0" smtClean="0"/>
              <a:t>"]]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2283718"/>
            <a:ext cx="1620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Union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</a:p>
          <a:p>
            <a:r>
              <a:rPr lang="en-US" altLang="zh-CN" dirty="0" smtClean="0"/>
              <a:t>great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</a:p>
          <a:p>
            <a:r>
              <a:rPr lang="en-US" altLang="zh-CN" dirty="0" smtClean="0"/>
              <a:t>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</a:p>
          <a:p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07904" y="2313721"/>
            <a:ext cx="1890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Union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a</a:t>
            </a:r>
            <a:r>
              <a:rPr lang="en-US" altLang="zh-CN" dirty="0" smtClean="0"/>
              <a:t>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drama</a:t>
            </a:r>
          </a:p>
          <a:p>
            <a:r>
              <a:rPr lang="en-US" altLang="zh-CN" dirty="0"/>
              <a:t>d</a:t>
            </a:r>
            <a:r>
              <a:rPr lang="en-US" altLang="zh-CN" dirty="0" smtClean="0"/>
              <a:t>rama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4208" y="2307566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Union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s</a:t>
            </a:r>
            <a:r>
              <a:rPr lang="en-US" altLang="zh-CN" dirty="0" smtClean="0"/>
              <a:t>kills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talent</a:t>
            </a:r>
          </a:p>
          <a:p>
            <a:r>
              <a:rPr lang="en-US" altLang="zh-CN" dirty="0"/>
              <a:t>t</a:t>
            </a:r>
            <a:r>
              <a:rPr lang="en-US" altLang="zh-CN" dirty="0" smtClean="0"/>
              <a:t>alent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talent</a:t>
            </a:r>
          </a:p>
        </p:txBody>
      </p:sp>
    </p:spTree>
    <p:extLst>
      <p:ext uri="{BB962C8B-B14F-4D97-AF65-F5344CB8AC3E}">
        <p14:creationId xmlns:p14="http://schemas.microsoft.com/office/powerpoint/2010/main" val="121141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510"/>
            <a:ext cx="9144000" cy="42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5816" y="114530"/>
            <a:ext cx="33663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Two</a:t>
            </a:r>
            <a:r>
              <a:rPr lang="zh-CN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Ways</a:t>
            </a:r>
            <a:endParaRPr lang="en-US" altLang="zh-C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7704" y="98757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(A</a:t>
            </a:r>
            <a:r>
              <a:rPr lang="en-US" altLang="zh-CN" smtClean="0"/>
              <a:t>)</a:t>
            </a:r>
            <a:r>
              <a:rPr lang="zh-CN" altLang="en-US" dirty="0" smtClean="0"/>
              <a:t>  </a:t>
            </a:r>
            <a:r>
              <a:rPr lang="en-US" dirty="0" smtClean="0"/>
              <a:t>Map&lt;String</a:t>
            </a:r>
            <a:r>
              <a:rPr lang="en-US" dirty="0"/>
              <a:t>, Integer&gt; index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81"/>
            <a:ext cx="5613400" cy="193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7704" y="3569213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(B)</a:t>
            </a:r>
            <a:r>
              <a:rPr lang="zh-CN" altLang="en-US" dirty="0" smtClean="0"/>
              <a:t>  </a:t>
            </a:r>
            <a:r>
              <a:rPr lang="en-US" dirty="0" smtClean="0"/>
              <a:t>Map&lt;String</a:t>
            </a:r>
            <a:r>
              <a:rPr lang="en-US" dirty="0"/>
              <a:t>, </a:t>
            </a:r>
            <a:r>
              <a:rPr lang="en-US" altLang="zh-CN" dirty="0" smtClean="0"/>
              <a:t>String</a:t>
            </a:r>
            <a:r>
              <a:rPr lang="en-US" dirty="0" smtClean="0"/>
              <a:t>&gt; </a:t>
            </a:r>
            <a:r>
              <a:rPr lang="en-US" altLang="zh-CN" dirty="0" smtClean="0"/>
              <a:t>map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69571" y="3914697"/>
            <a:ext cx="1620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Union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</a:p>
          <a:p>
            <a:r>
              <a:rPr lang="en-US" altLang="zh-CN" dirty="0" smtClean="0"/>
              <a:t>great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</a:p>
          <a:p>
            <a:r>
              <a:rPr lang="en-US" altLang="zh-CN" dirty="0" smtClean="0"/>
              <a:t>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</a:p>
          <a:p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45835" y="3944700"/>
            <a:ext cx="1890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Union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a</a:t>
            </a:r>
            <a:r>
              <a:rPr lang="en-US" altLang="zh-CN" dirty="0" smtClean="0"/>
              <a:t>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drama</a:t>
            </a:r>
          </a:p>
          <a:p>
            <a:r>
              <a:rPr lang="en-US" altLang="zh-CN" dirty="0"/>
              <a:t>d</a:t>
            </a:r>
            <a:r>
              <a:rPr lang="en-US" altLang="zh-CN" dirty="0" smtClean="0"/>
              <a:t>rama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drama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2139" y="3938545"/>
            <a:ext cx="1710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Union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s</a:t>
            </a:r>
            <a:r>
              <a:rPr lang="en-US" altLang="zh-CN" dirty="0" smtClean="0"/>
              <a:t>kills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talent</a:t>
            </a:r>
          </a:p>
          <a:p>
            <a:r>
              <a:rPr lang="en-US" altLang="zh-CN" dirty="0"/>
              <a:t>t</a:t>
            </a:r>
            <a:r>
              <a:rPr lang="en-US" altLang="zh-CN" dirty="0" smtClean="0"/>
              <a:t>alent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talent</a:t>
            </a:r>
          </a:p>
        </p:txBody>
      </p:sp>
    </p:spTree>
    <p:extLst>
      <p:ext uri="{BB962C8B-B14F-4D97-AF65-F5344CB8AC3E}">
        <p14:creationId xmlns:p14="http://schemas.microsoft.com/office/powerpoint/2010/main" val="1474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23" y="0"/>
            <a:ext cx="63899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267494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76CB"/>
                </a:solidFill>
                <a:latin typeface="Monaco" charset="0"/>
              </a:rPr>
              <a:t>[["John",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johnsmith@mail.com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", "john00@mail.com"], ["John",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johnnybravo@mail.com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"], ["John",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johnsmith@mail.com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john_newyork@mail.com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"], ["Mary",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mary@mail.com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"]]</a:t>
            </a:r>
            <a:endParaRPr lang="en-US" dirty="0">
              <a:solidFill>
                <a:srgbClr val="4F76CB"/>
              </a:solidFill>
              <a:effectLst/>
              <a:latin typeface="Monac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1347614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charset="0"/>
              </a:rPr>
              <a:t>Map&lt;String, String&gt; </a:t>
            </a:r>
            <a:r>
              <a:rPr lang="en-US" dirty="0" err="1">
                <a:solidFill>
                  <a:srgbClr val="7E504F"/>
                </a:solidFill>
                <a:latin typeface="Monaco" charset="0"/>
              </a:rPr>
              <a:t>emailToName</a:t>
            </a:r>
            <a:r>
              <a:rPr lang="en-US" dirty="0">
                <a:latin typeface="Monaco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charset="0"/>
              </a:rPr>
              <a:t>new</a:t>
            </a:r>
            <a:r>
              <a:rPr lang="en-US" dirty="0">
                <a:latin typeface="Monaco" charset="0"/>
              </a:rPr>
              <a:t> </a:t>
            </a:r>
            <a:r>
              <a:rPr lang="en-US" dirty="0" err="1">
                <a:latin typeface="Monaco" charset="0"/>
              </a:rPr>
              <a:t>HashMap</a:t>
            </a:r>
            <a:r>
              <a:rPr lang="en-US" dirty="0">
                <a:latin typeface="Monaco" charset="0"/>
              </a:rPr>
              <a:t>&lt;&gt;();</a:t>
            </a:r>
          </a:p>
          <a:p>
            <a:r>
              <a:rPr lang="en-US" dirty="0">
                <a:latin typeface="Monaco" charset="0"/>
              </a:rPr>
              <a:t>Map&lt;String, Integer&gt; </a:t>
            </a:r>
            <a:r>
              <a:rPr lang="en-US" dirty="0" err="1">
                <a:solidFill>
                  <a:srgbClr val="7E504F"/>
                </a:solidFill>
                <a:latin typeface="Monaco" charset="0"/>
              </a:rPr>
              <a:t>emailToID</a:t>
            </a:r>
            <a:r>
              <a:rPr lang="en-US" dirty="0">
                <a:latin typeface="Monaco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charset="0"/>
              </a:rPr>
              <a:t>new</a:t>
            </a:r>
            <a:r>
              <a:rPr lang="en-US" dirty="0">
                <a:latin typeface="Monaco" charset="0"/>
              </a:rPr>
              <a:t> </a:t>
            </a:r>
            <a:r>
              <a:rPr lang="en-US" dirty="0" err="1">
                <a:latin typeface="Monaco" charset="0"/>
              </a:rPr>
              <a:t>HashMap</a:t>
            </a:r>
            <a:r>
              <a:rPr lang="en-US" dirty="0">
                <a:latin typeface="Monaco" charset="0"/>
              </a:rPr>
              <a:t>&lt;&gt;();</a:t>
            </a:r>
            <a:endParaRPr lang="en-US" dirty="0">
              <a:effectLst/>
              <a:latin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283718"/>
            <a:ext cx="44582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7E504F"/>
                </a:solidFill>
                <a:latin typeface="Monaco" charset="0"/>
              </a:rPr>
              <a:t>emailToName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： </a:t>
            </a:r>
            <a:endParaRPr lang="en-US" altLang="zh-CN" dirty="0" smtClean="0">
              <a:solidFill>
                <a:srgbClr val="7E504F"/>
              </a:solidFill>
              <a:latin typeface="Monaco" charset="0"/>
            </a:endParaRP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2"/>
              </a:rPr>
              <a:t>johnsmith@mail.com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John</a:t>
            </a:r>
            <a:r>
              <a:rPr 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3"/>
              </a:rPr>
              <a:t>john00@mail.com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John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4"/>
              </a:rPr>
              <a:t>johnnybravo@mail.com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John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5"/>
              </a:rPr>
              <a:t>john_newyork@mail.com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John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6"/>
              </a:rPr>
              <a:t>mary@mail.com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Mary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0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267494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76CB"/>
                </a:solidFill>
                <a:latin typeface="Monaco" charset="0"/>
              </a:rPr>
              <a:t>[["John",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johnsmith@mail.com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", "john00@mail.com"], ["John",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johnnybravo@mail.com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"], ["John",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johnsmith@mail.com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john_newyork@mail.com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"], ["Mary",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mary@mail.com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"]]</a:t>
            </a:r>
            <a:endParaRPr lang="en-US" dirty="0">
              <a:solidFill>
                <a:srgbClr val="4F76CB"/>
              </a:solidFill>
              <a:effectLst/>
              <a:latin typeface="Monac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1347614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charset="0"/>
              </a:rPr>
              <a:t>Map&lt;String, String&gt; </a:t>
            </a:r>
            <a:r>
              <a:rPr lang="en-US" dirty="0" err="1">
                <a:solidFill>
                  <a:srgbClr val="7E504F"/>
                </a:solidFill>
                <a:latin typeface="Monaco" charset="0"/>
              </a:rPr>
              <a:t>emailToName</a:t>
            </a:r>
            <a:r>
              <a:rPr lang="en-US" dirty="0">
                <a:latin typeface="Monaco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charset="0"/>
              </a:rPr>
              <a:t>new</a:t>
            </a:r>
            <a:r>
              <a:rPr lang="en-US" dirty="0">
                <a:latin typeface="Monaco" charset="0"/>
              </a:rPr>
              <a:t> </a:t>
            </a:r>
            <a:r>
              <a:rPr lang="en-US" dirty="0" err="1">
                <a:latin typeface="Monaco" charset="0"/>
              </a:rPr>
              <a:t>HashMap</a:t>
            </a:r>
            <a:r>
              <a:rPr lang="en-US" dirty="0">
                <a:latin typeface="Monaco" charset="0"/>
              </a:rPr>
              <a:t>&lt;&gt;();</a:t>
            </a:r>
          </a:p>
          <a:p>
            <a:r>
              <a:rPr lang="en-US" dirty="0">
                <a:latin typeface="Monaco" charset="0"/>
              </a:rPr>
              <a:t>Map&lt;String, Integer&gt; </a:t>
            </a:r>
            <a:r>
              <a:rPr lang="en-US" dirty="0" err="1">
                <a:solidFill>
                  <a:srgbClr val="7E504F"/>
                </a:solidFill>
                <a:latin typeface="Monaco" charset="0"/>
              </a:rPr>
              <a:t>emailToID</a:t>
            </a:r>
            <a:r>
              <a:rPr lang="en-US" dirty="0">
                <a:latin typeface="Monaco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charset="0"/>
              </a:rPr>
              <a:t>new</a:t>
            </a:r>
            <a:r>
              <a:rPr lang="en-US" dirty="0">
                <a:latin typeface="Monaco" charset="0"/>
              </a:rPr>
              <a:t> </a:t>
            </a:r>
            <a:r>
              <a:rPr lang="en-US" dirty="0" err="1">
                <a:latin typeface="Monaco" charset="0"/>
              </a:rPr>
              <a:t>HashMap</a:t>
            </a:r>
            <a:r>
              <a:rPr lang="en-US" dirty="0">
                <a:latin typeface="Monaco" charset="0"/>
              </a:rPr>
              <a:t>&lt;&gt;();</a:t>
            </a:r>
            <a:endParaRPr lang="en-US" dirty="0">
              <a:effectLst/>
              <a:latin typeface="Monac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283718"/>
            <a:ext cx="39068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7E504F"/>
                </a:solidFill>
                <a:latin typeface="Monaco" charset="0"/>
              </a:rPr>
              <a:t>emailToID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： </a:t>
            </a:r>
            <a:endParaRPr lang="en-US" altLang="zh-CN" dirty="0" smtClean="0">
              <a:solidFill>
                <a:srgbClr val="7E504F"/>
              </a:solidFill>
              <a:latin typeface="Monaco" charset="0"/>
            </a:endParaRP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2"/>
              </a:rPr>
              <a:t>johnsmith@mail.com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0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3"/>
              </a:rPr>
              <a:t>john00@mail.com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1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4"/>
              </a:rPr>
              <a:t>johnnybravo@mail.com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>
                <a:solidFill>
                  <a:srgbClr val="4F76CB"/>
                </a:solidFill>
                <a:latin typeface="Monaco" charset="0"/>
              </a:rPr>
              <a:t>2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5"/>
              </a:rPr>
              <a:t>john_newyork@mail.com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3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</a:p>
          <a:p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&lt;</a:t>
            </a:r>
            <a:r>
              <a:rPr lang="zh-CN" altLang="en-US" dirty="0" smtClean="0">
                <a:solidFill>
                  <a:srgbClr val="7E504F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4F76CB"/>
                </a:solidFill>
                <a:latin typeface="Monaco" charset="0"/>
                <a:hlinkClick r:id="rId6"/>
              </a:rPr>
              <a:t>mary@mail.com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,</a:t>
            </a:r>
            <a:r>
              <a:rPr lang="zh-CN" altLang="en-US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4</a:t>
            </a:r>
            <a:r>
              <a:rPr lang="en-US" altLang="zh-CN" dirty="0" smtClean="0">
                <a:solidFill>
                  <a:srgbClr val="7E504F"/>
                </a:solidFill>
                <a:latin typeface="Monaco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267494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76CB"/>
                </a:solidFill>
                <a:latin typeface="Monaco" charset="0"/>
              </a:rPr>
              <a:t>[["John",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johnsmith@mail.com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", </a:t>
            </a:r>
            <a:r>
              <a:rPr lang="en-US" dirty="0" smtClean="0">
                <a:solidFill>
                  <a:srgbClr val="4F76CB"/>
                </a:solidFill>
                <a:latin typeface="Monaco" charset="0"/>
              </a:rPr>
              <a:t>"john00@mail.com"], 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["John",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johnnybravo@mail.com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"], ["John",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johnsmith@mail.com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john_newyork@mail.com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"], ["Mary", "</a:t>
            </a:r>
            <a:r>
              <a:rPr lang="en-US" dirty="0" err="1">
                <a:solidFill>
                  <a:srgbClr val="4F76CB"/>
                </a:solidFill>
                <a:latin typeface="Monaco" charset="0"/>
              </a:rPr>
              <a:t>mary@mail.com</a:t>
            </a:r>
            <a:r>
              <a:rPr lang="en-US" dirty="0">
                <a:solidFill>
                  <a:srgbClr val="4F76CB"/>
                </a:solidFill>
                <a:latin typeface="Monaco" charset="0"/>
              </a:rPr>
              <a:t>"]]</a:t>
            </a:r>
            <a:endParaRPr lang="en-US" dirty="0">
              <a:solidFill>
                <a:srgbClr val="4F76CB"/>
              </a:solidFill>
              <a:effectLst/>
              <a:latin typeface="Monac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1800" y="2211710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4F76CB"/>
                </a:solidFill>
                <a:latin typeface="Monaco" charset="0"/>
              </a:rPr>
              <a:t>johnsmith@mail.com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71600" y="298521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4F76CB"/>
                </a:solidFill>
                <a:latin typeface="Monaco" charset="0"/>
              </a:rPr>
              <a:t>john00@mail.com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65080" y="3805184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4F76CB"/>
                </a:solidFill>
                <a:latin typeface="Monaco" charset="0"/>
              </a:rPr>
              <a:t>johnnybravo@mail.com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1930" y="2211710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4F76CB"/>
                </a:solidFill>
                <a:latin typeface="Monaco" charset="0"/>
              </a:rPr>
              <a:t>john_newyork@mail.com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64219" y="1555348"/>
            <a:ext cx="4903194" cy="2010408"/>
          </a:xfrm>
          <a:prstGeom prst="ellipse">
            <a:avLst/>
          </a:prstGeom>
          <a:solidFill>
            <a:srgbClr val="FFFF00">
              <a:alpha val="3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1800" y="1430252"/>
            <a:ext cx="5832648" cy="2010408"/>
          </a:xfrm>
          <a:prstGeom prst="ellipse">
            <a:avLst/>
          </a:prstGeom>
          <a:solidFill>
            <a:srgbClr val="92D050">
              <a:alpha val="36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71801" y="3601928"/>
            <a:ext cx="3456384" cy="975846"/>
          </a:xfrm>
          <a:prstGeom prst="ellipse">
            <a:avLst/>
          </a:prstGeom>
          <a:solidFill>
            <a:srgbClr val="FFC000">
              <a:alpha val="36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3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64" y="0"/>
            <a:ext cx="69704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6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79"/>
            <a:ext cx="9144000" cy="47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555526"/>
            <a:ext cx="88152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Two</a:t>
            </a:r>
            <a:r>
              <a:rPr lang="zh-CN" alt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Dimensional</a:t>
            </a:r>
            <a:r>
              <a:rPr lang="zh-CN" alt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Array</a:t>
            </a:r>
          </a:p>
          <a:p>
            <a:pPr algn="ctr"/>
            <a:r>
              <a:rPr lang="en-US" altLang="zh-CN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=&gt;</a:t>
            </a:r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One</a:t>
            </a:r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Dimensional</a:t>
            </a:r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Array</a:t>
            </a:r>
            <a:endParaRPr lang="en-US" altLang="zh-CN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27784" y="2715766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</a:t>
            </a:r>
            <a:r>
              <a:rPr lang="en-US" altLang="zh-CN" dirty="0" err="1" smtClean="0"/>
              <a:t>nt</a:t>
            </a:r>
            <a:r>
              <a:rPr lang="en-US" altLang="zh-CN" dirty="0" smtClean="0"/>
              <a:t>[][]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arr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[m][n];</a:t>
            </a:r>
          </a:p>
          <a:p>
            <a:r>
              <a:rPr lang="en-US" altLang="zh-CN" dirty="0" err="1" smtClean="0"/>
              <a:t>int</a:t>
            </a:r>
            <a:r>
              <a:rPr lang="en-US" altLang="zh-CN" dirty="0" smtClean="0"/>
              <a:t>[]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[m</a:t>
            </a:r>
            <a:r>
              <a:rPr lang="zh-CN" altLang="en-US" dirty="0" smtClean="0"/>
              <a:t> * </a:t>
            </a:r>
            <a:r>
              <a:rPr lang="en-US" altLang="zh-CN" dirty="0" smtClean="0"/>
              <a:t>n];</a:t>
            </a:r>
          </a:p>
          <a:p>
            <a:r>
              <a:rPr lang="en-US" altLang="zh-CN" dirty="0" err="1" smtClean="0"/>
              <a:t>arr</a:t>
            </a:r>
            <a:r>
              <a:rPr lang="en-US" altLang="zh-CN" dirty="0" smtClean="0"/>
              <a:t>[x][y]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</a:t>
            </a:r>
            <a:r>
              <a:rPr lang="zh-CN" altLang="en-US" dirty="0" smtClean="0"/>
              <a:t> </a:t>
            </a:r>
            <a:r>
              <a:rPr lang="en-US" altLang="zh-CN" dirty="0" smtClean="0"/>
              <a:t>a[x</a:t>
            </a:r>
            <a:r>
              <a:rPr lang="zh-CN" altLang="en-US" dirty="0" smtClean="0"/>
              <a:t> * </a:t>
            </a:r>
            <a:r>
              <a:rPr lang="en-US" altLang="zh-CN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y]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4" y="0"/>
            <a:ext cx="63161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8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3928" y="1779662"/>
            <a:ext cx="57606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83768" y="1779662"/>
            <a:ext cx="57606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23928" y="3291830"/>
            <a:ext cx="57606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23928" y="411510"/>
            <a:ext cx="57606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08104" y="1785675"/>
            <a:ext cx="57606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03848" y="2067694"/>
            <a:ext cx="504056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42560" y="2067694"/>
            <a:ext cx="504056" cy="224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11960" y="2643759"/>
            <a:ext cx="0" cy="43204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211960" y="1059582"/>
            <a:ext cx="4545" cy="50405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326"/>
            <a:ext cx="9144000" cy="45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65"/>
            <a:ext cx="9144000" cy="431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48"/>
            <a:ext cx="9144000" cy="48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872"/>
            <a:ext cx="9144000" cy="447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9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3" y="0"/>
            <a:ext cx="90032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</TotalTime>
  <Words>471</Words>
  <Application>Microsoft Macintosh PowerPoint</Application>
  <PresentationFormat>On-screen Show (16:9)</PresentationFormat>
  <Paragraphs>118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Monaco</vt:lpstr>
      <vt:lpstr>Segoe UI</vt:lpstr>
      <vt:lpstr>Wingdings</vt:lpstr>
      <vt:lpstr>宋体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Xin Yao</cp:lastModifiedBy>
  <cp:revision>168</cp:revision>
  <dcterms:created xsi:type="dcterms:W3CDTF">2014-06-17T10:01:34Z</dcterms:created>
  <dcterms:modified xsi:type="dcterms:W3CDTF">2017-12-03T09:39:43Z</dcterms:modified>
</cp:coreProperties>
</file>